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B69"/>
    <a:srgbClr val="D37BAD"/>
    <a:srgbClr val="EFCDE0"/>
    <a:srgbClr val="A13573"/>
    <a:srgbClr val="DB91BB"/>
    <a:srgbClr val="E6B4D1"/>
    <a:srgbClr val="FF5050"/>
    <a:srgbClr val="FFE389"/>
    <a:srgbClr val="F98127"/>
    <a:srgbClr val="FF99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2143116"/>
            <a:ext cx="7758138" cy="4000528"/>
          </a:xfrm>
        </p:spPr>
        <p:txBody>
          <a:bodyPr/>
          <a:lstStyle/>
          <a:p>
            <a:pPr algn="ctr"/>
            <a:r>
              <a:rPr lang="ru-RU" sz="4800" i="1" dirty="0" smtClean="0"/>
              <a:t>Техника учения – </a:t>
            </a:r>
            <a:br>
              <a:rPr lang="ru-RU" sz="4800" i="1" dirty="0" smtClean="0"/>
            </a:br>
            <a:r>
              <a:rPr lang="ru-RU" sz="4800" i="1" dirty="0" smtClean="0"/>
              <a:t>«Толстые» и «тонкие» вопросы</a:t>
            </a:r>
            <a:endParaRPr lang="ru-RU" sz="48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428604"/>
            <a:ext cx="7972452" cy="5926956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4000" b="1" u="sng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ru-RU" sz="4000" b="1" dirty="0" smtClean="0">
                <a:solidFill>
                  <a:srgbClr val="FFFF00"/>
                </a:solidFill>
              </a:rPr>
              <a:t>    </a:t>
            </a:r>
            <a:r>
              <a:rPr lang="ru-RU" sz="4000" b="1" u="sng" dirty="0" smtClean="0">
                <a:solidFill>
                  <a:srgbClr val="FFFF00"/>
                </a:solidFill>
              </a:rPr>
              <a:t>«Тонкие</a:t>
            </a:r>
            <a:r>
              <a:rPr lang="ru-RU" sz="4000" b="1" u="sng" dirty="0" smtClean="0">
                <a:solidFill>
                  <a:srgbClr val="FFFF00"/>
                </a:solidFill>
              </a:rPr>
              <a:t>» вопросы </a:t>
            </a:r>
            <a:r>
              <a:rPr lang="ru-RU" sz="4000" dirty="0" smtClean="0"/>
              <a:t>– </a:t>
            </a:r>
            <a:r>
              <a:rPr lang="ru-RU" sz="4000" dirty="0" err="1" smtClean="0"/>
              <a:t>вопросы</a:t>
            </a:r>
            <a:r>
              <a:rPr lang="ru-RU" sz="4000" dirty="0" smtClean="0"/>
              <a:t> репродуктивного плана, требующие однословного </a:t>
            </a:r>
            <a:r>
              <a:rPr lang="ru-RU" sz="4000" dirty="0" smtClean="0"/>
              <a:t>ответа</a:t>
            </a:r>
          </a:p>
          <a:p>
            <a:pPr>
              <a:buNone/>
            </a:pPr>
            <a:endParaRPr lang="ru-RU" sz="4000" dirty="0" smtClean="0"/>
          </a:p>
          <a:p>
            <a:pPr>
              <a:buNone/>
            </a:pPr>
            <a:r>
              <a:rPr lang="ru-RU" sz="40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   </a:t>
            </a:r>
            <a:r>
              <a:rPr lang="ru-RU" sz="4000" b="1" u="sng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«Толстые</a:t>
            </a:r>
            <a:r>
              <a:rPr lang="ru-RU" sz="4000" b="1" u="sng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» вопросы </a:t>
            </a:r>
            <a:r>
              <a:rPr lang="ru-RU" sz="4000" dirty="0" smtClean="0"/>
              <a:t>– </a:t>
            </a:r>
            <a:r>
              <a:rPr lang="ru-RU" sz="4000" dirty="0" err="1" smtClean="0"/>
              <a:t>вопросы</a:t>
            </a:r>
            <a:r>
              <a:rPr lang="ru-RU" sz="4000" dirty="0" smtClean="0"/>
              <a:t>, требующие размышления, привлечения дополнительных знаний, умения анализировать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7758138" cy="1000132"/>
          </a:xfrm>
        </p:spPr>
        <p:txBody>
          <a:bodyPr/>
          <a:lstStyle/>
          <a:p>
            <a:pPr algn="ctr"/>
            <a:r>
              <a:rPr lang="ru-RU" sz="3600" b="1" dirty="0" smtClean="0"/>
              <a:t>Таблица «толстых» и «тонких» вопросов</a:t>
            </a:r>
            <a:endParaRPr lang="ru-RU" sz="3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42910" y="1500174"/>
          <a:ext cx="8215370" cy="5072098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4107685"/>
                <a:gridCol w="4107685"/>
              </a:tblGrid>
              <a:tr h="51756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«Толстые» вопросы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«Тонкие» вопросы</a:t>
                      </a:r>
                      <a:endParaRPr lang="ru-RU" sz="2400" dirty="0"/>
                    </a:p>
                  </a:txBody>
                  <a:tcPr/>
                </a:tc>
              </a:tr>
              <a:tr h="4554537">
                <a:tc>
                  <a:txBody>
                    <a:bodyPr/>
                    <a:lstStyle/>
                    <a:p>
                      <a:endParaRPr lang="ru-RU" sz="2400" dirty="0" smtClean="0"/>
                    </a:p>
                    <a:p>
                      <a:pPr algn="ctr"/>
                      <a:r>
                        <a:rPr lang="ru-RU" sz="2400" dirty="0" smtClean="0"/>
                        <a:t>   Дайте 3 объяснения,    почему...? </a:t>
                      </a:r>
                    </a:p>
                    <a:p>
                      <a:pPr algn="ctr"/>
                      <a:r>
                        <a:rPr lang="ru-RU" sz="2400" dirty="0" smtClean="0"/>
                        <a:t>   Объясните, почему...?</a:t>
                      </a:r>
                    </a:p>
                    <a:p>
                      <a:pPr algn="ctr"/>
                      <a:r>
                        <a:rPr lang="ru-RU" sz="2400" dirty="0" smtClean="0"/>
                        <a:t>   Почему Вы думаете ...?</a:t>
                      </a:r>
                    </a:p>
                    <a:p>
                      <a:pPr algn="ctr"/>
                      <a:r>
                        <a:rPr lang="ru-RU" sz="2400" dirty="0" smtClean="0"/>
                        <a:t>   Почему Вы считаете ...?</a:t>
                      </a:r>
                    </a:p>
                    <a:p>
                      <a:pPr algn="ctr"/>
                      <a:r>
                        <a:rPr lang="ru-RU" sz="2400" dirty="0" smtClean="0"/>
                        <a:t>   В чем различие ...? </a:t>
                      </a:r>
                    </a:p>
                    <a:p>
                      <a:pPr algn="ctr"/>
                      <a:r>
                        <a:rPr lang="ru-RU" sz="2400" dirty="0" smtClean="0"/>
                        <a:t>   Предположите, что будет, если... ?</a:t>
                      </a:r>
                    </a:p>
                    <a:p>
                      <a:pPr algn="ctr"/>
                      <a:r>
                        <a:rPr lang="ru-RU" sz="2400" dirty="0" smtClean="0"/>
                        <a:t>   Что, если ... ?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</a:t>
                      </a:r>
                    </a:p>
                    <a:p>
                      <a:pPr algn="ctr"/>
                      <a:r>
                        <a:rPr lang="ru-RU" sz="2400" dirty="0" smtClean="0"/>
                        <a:t>   Кто ?</a:t>
                      </a:r>
                    </a:p>
                    <a:p>
                      <a:pPr algn="ctr"/>
                      <a:r>
                        <a:rPr lang="ru-RU" sz="2400" dirty="0" smtClean="0"/>
                        <a:t>   Что ? </a:t>
                      </a:r>
                    </a:p>
                    <a:p>
                      <a:pPr algn="ctr"/>
                      <a:r>
                        <a:rPr lang="ru-RU" sz="2400" dirty="0" smtClean="0"/>
                        <a:t>   Когда ?</a:t>
                      </a:r>
                    </a:p>
                    <a:p>
                      <a:pPr algn="ctr"/>
                      <a:r>
                        <a:rPr lang="ru-RU" sz="2400" dirty="0" smtClean="0"/>
                        <a:t>   Может ..?</a:t>
                      </a:r>
                    </a:p>
                    <a:p>
                      <a:pPr algn="ctr"/>
                      <a:r>
                        <a:rPr lang="ru-RU" sz="2400" dirty="0" smtClean="0"/>
                        <a:t>   Будет ...?</a:t>
                      </a:r>
                    </a:p>
                    <a:p>
                      <a:pPr algn="ctr"/>
                      <a:r>
                        <a:rPr lang="ru-RU" sz="2400" dirty="0" smtClean="0"/>
                        <a:t>   Мог ли ... ?</a:t>
                      </a:r>
                    </a:p>
                    <a:p>
                      <a:pPr algn="ctr"/>
                      <a:r>
                        <a:rPr lang="ru-RU" sz="2400" dirty="0" smtClean="0"/>
                        <a:t>   Было ли ...?</a:t>
                      </a:r>
                    </a:p>
                    <a:p>
                      <a:pPr algn="ctr"/>
                      <a:r>
                        <a:rPr lang="ru-RU" sz="2400" dirty="0" smtClean="0"/>
                        <a:t>   Согласны ли Вы ...?</a:t>
                      </a:r>
                    </a:p>
                    <a:p>
                      <a:pPr algn="ctr"/>
                      <a:r>
                        <a:rPr lang="ru-RU" sz="2400" dirty="0" smtClean="0"/>
                        <a:t>   Верно ли ...?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14290"/>
            <a:ext cx="7758138" cy="1212174"/>
          </a:xfrm>
        </p:spPr>
        <p:txBody>
          <a:bodyPr/>
          <a:lstStyle/>
          <a:p>
            <a:pPr algn="ctr"/>
            <a:r>
              <a:rPr lang="ru-RU" sz="2800" b="1" dirty="0" smtClean="0"/>
              <a:t>Примеры «толстых» и «тонких» вопросов по рассказу А.П.Чехова «Толстый и тонкий»</a:t>
            </a:r>
            <a:endParaRPr lang="ru-RU" sz="28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85786" y="1357298"/>
          <a:ext cx="8115328" cy="5214974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057664"/>
                <a:gridCol w="4057664"/>
              </a:tblGrid>
              <a:tr h="86916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«Толстые» вопросы, придуманные детьми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«Тонкие» вопросы, придуманные детьми</a:t>
                      </a:r>
                      <a:endParaRPr lang="ru-RU" sz="2400" b="1" dirty="0"/>
                    </a:p>
                  </a:txBody>
                  <a:tcPr/>
                </a:tc>
              </a:tr>
              <a:tr h="4345812">
                <a:tc>
                  <a:txBody>
                    <a:bodyPr/>
                    <a:lstStyle/>
                    <a:p>
                      <a:pPr algn="ctr"/>
                      <a:endParaRPr lang="ru-RU" sz="2400" dirty="0" smtClean="0"/>
                    </a:p>
                    <a:p>
                      <a:pPr algn="ctr"/>
                      <a:r>
                        <a:rPr lang="ru-RU" sz="2400" dirty="0" smtClean="0"/>
                        <a:t>Предположите, почему Тонкий «навьючен» чемоданами?</a:t>
                      </a:r>
                    </a:p>
                    <a:p>
                      <a:pPr algn="ctr"/>
                      <a:endParaRPr lang="ru-RU" sz="2400" dirty="0" smtClean="0"/>
                    </a:p>
                    <a:p>
                      <a:pPr algn="ctr"/>
                      <a:r>
                        <a:rPr lang="ru-RU" sz="2400" dirty="0" smtClean="0"/>
                        <a:t>Почему изменилось поведение Тонкого?</a:t>
                      </a:r>
                    </a:p>
                    <a:p>
                      <a:pPr algn="ctr"/>
                      <a:endParaRPr lang="ru-RU" sz="2400" dirty="0" smtClean="0"/>
                    </a:p>
                    <a:p>
                      <a:pPr algn="ctr"/>
                      <a:r>
                        <a:rPr lang="ru-RU" sz="2400" dirty="0" smtClean="0"/>
                        <a:t>Как</a:t>
                      </a:r>
                      <a:r>
                        <a:rPr lang="ru-RU" sz="2400" baseline="0" dirty="0" smtClean="0"/>
                        <a:t> вы считаете, над чем смеется А.П.Чехов?</a:t>
                      </a:r>
                    </a:p>
                    <a:p>
                      <a:pPr algn="ctr"/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 smtClean="0"/>
                    </a:p>
                    <a:p>
                      <a:pPr algn="ctr"/>
                      <a:r>
                        <a:rPr lang="ru-RU" sz="2400" dirty="0" smtClean="0"/>
                        <a:t>Где</a:t>
                      </a:r>
                      <a:r>
                        <a:rPr lang="ru-RU" sz="2400" baseline="0" dirty="0" smtClean="0"/>
                        <a:t> встретились два приятеля?</a:t>
                      </a:r>
                    </a:p>
                    <a:p>
                      <a:pPr algn="ctr"/>
                      <a:endParaRPr lang="ru-RU" sz="2400" baseline="0" dirty="0" smtClean="0"/>
                    </a:p>
                    <a:p>
                      <a:pPr algn="ctr"/>
                      <a:endParaRPr lang="ru-RU" sz="2400" baseline="0" dirty="0" smtClean="0"/>
                    </a:p>
                    <a:p>
                      <a:pPr algn="ctr"/>
                      <a:r>
                        <a:rPr lang="ru-RU" sz="2400" baseline="0" dirty="0" smtClean="0"/>
                        <a:t>Как звали жену и сына Тонкого?</a:t>
                      </a:r>
                    </a:p>
                    <a:p>
                      <a:pPr algn="ctr"/>
                      <a:endParaRPr lang="ru-RU" sz="2400" baseline="0" dirty="0" smtClean="0"/>
                    </a:p>
                    <a:p>
                      <a:pPr algn="ctr"/>
                      <a:r>
                        <a:rPr lang="ru-RU" sz="2400" baseline="0" dirty="0" smtClean="0"/>
                        <a:t>До какого звания дослужился Толстый?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>
                <a:solidFill>
                  <a:schemeClr val="tx2">
                    <a:lumMod val="90000"/>
                  </a:schemeClr>
                </a:solidFill>
              </a:rPr>
              <a:t>Задачи учителя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500174"/>
            <a:ext cx="7758138" cy="4855386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     </a:t>
            </a:r>
            <a:r>
              <a:rPr lang="ru-RU" sz="3600" b="1" dirty="0" smtClean="0"/>
              <a:t>активизировать</a:t>
            </a:r>
            <a:r>
              <a:rPr lang="ru-RU" sz="3600" b="1" dirty="0" smtClean="0"/>
              <a:t>, заинтересовать </a:t>
            </a:r>
            <a:r>
              <a:rPr lang="ru-RU" sz="3600" b="1" dirty="0" smtClean="0"/>
              <a:t>детей</a:t>
            </a:r>
            <a:r>
              <a:rPr lang="ru-RU" sz="3600" b="1" dirty="0" smtClean="0"/>
              <a:t>;</a:t>
            </a:r>
            <a:endParaRPr lang="ru-RU" sz="3600" b="1" dirty="0" smtClean="0"/>
          </a:p>
          <a:p>
            <a:pPr>
              <a:buNone/>
            </a:pPr>
            <a:r>
              <a:rPr lang="ru-RU" sz="3600" b="1" dirty="0" smtClean="0"/>
              <a:t> </a:t>
            </a:r>
            <a:r>
              <a:rPr lang="ru-RU" sz="3600" b="1" dirty="0" smtClean="0"/>
              <a:t>   </a:t>
            </a:r>
          </a:p>
          <a:p>
            <a:pPr>
              <a:buFont typeface="Wingdings" pitchFamily="2" charset="2"/>
              <a:buChar char="Ø"/>
            </a:pPr>
            <a:r>
              <a:rPr lang="ru-RU" sz="3600" b="1" dirty="0" smtClean="0"/>
              <a:t> </a:t>
            </a:r>
            <a:r>
              <a:rPr lang="ru-RU" sz="3600" b="1" dirty="0" smtClean="0"/>
              <a:t>    мотивировать </a:t>
            </a:r>
            <a:r>
              <a:rPr lang="ru-RU" sz="3600" b="1" dirty="0" smtClean="0"/>
              <a:t>их </a:t>
            </a:r>
            <a:r>
              <a:rPr lang="ru-RU" sz="3600" b="1" dirty="0" smtClean="0"/>
              <a:t>на  дальнейшую работу;</a:t>
            </a:r>
          </a:p>
          <a:p>
            <a:pPr>
              <a:buNone/>
            </a:pPr>
            <a:endParaRPr lang="ru-RU" sz="3600" b="1" dirty="0" smtClean="0"/>
          </a:p>
          <a:p>
            <a:pPr>
              <a:buFont typeface="Wingdings" pitchFamily="2" charset="2"/>
              <a:buChar char="Ø"/>
            </a:pPr>
            <a:r>
              <a:rPr lang="ru-RU" sz="3600" b="1" dirty="0" smtClean="0"/>
              <a:t> </a:t>
            </a:r>
            <a:r>
              <a:rPr lang="ru-RU" sz="3600" b="1" dirty="0" smtClean="0"/>
              <a:t>     </a:t>
            </a:r>
            <a:r>
              <a:rPr lang="ru-RU" sz="3600" b="1" dirty="0" smtClean="0"/>
              <a:t>«вызвать» уже имеющиеся знания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928670"/>
            <a:ext cx="7758138" cy="542689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200" b="1" dirty="0" smtClean="0"/>
              <a:t>Техника «толстые» и «тонкие» </a:t>
            </a:r>
            <a:r>
              <a:rPr lang="ru-RU" sz="3200" b="1" dirty="0" smtClean="0"/>
              <a:t>вопросы способствует </a:t>
            </a:r>
            <a:r>
              <a:rPr lang="ru-RU" sz="3200" b="1" dirty="0" smtClean="0">
                <a:solidFill>
                  <a:srgbClr val="FF0000"/>
                </a:solidFill>
              </a:rPr>
              <a:t>развитию </a:t>
            </a:r>
            <a:r>
              <a:rPr lang="ru-RU" sz="3200" b="1" dirty="0" smtClean="0">
                <a:solidFill>
                  <a:srgbClr val="FF0000"/>
                </a:solidFill>
              </a:rPr>
              <a:t>мышления и </a:t>
            </a:r>
            <a:r>
              <a:rPr lang="ru-RU" sz="3200" b="1" dirty="0" smtClean="0">
                <a:solidFill>
                  <a:srgbClr val="FF0000"/>
                </a:solidFill>
              </a:rPr>
              <a:t>вниманию </a:t>
            </a:r>
            <a:r>
              <a:rPr lang="ru-RU" sz="3200" b="1" dirty="0" smtClean="0">
                <a:solidFill>
                  <a:srgbClr val="FF0000"/>
                </a:solidFill>
              </a:rPr>
              <a:t>учащихся</a:t>
            </a:r>
            <a:r>
              <a:rPr lang="ru-RU" sz="3200" b="1" dirty="0" smtClean="0"/>
              <a:t>, а также </a:t>
            </a:r>
            <a:r>
              <a:rPr lang="ru-RU" sz="3200" b="1" dirty="0" smtClean="0">
                <a:solidFill>
                  <a:srgbClr val="D37BAD"/>
                </a:solidFill>
              </a:rPr>
              <a:t>развивается умение задавать ''умные'' вопросы</a:t>
            </a:r>
            <a:r>
              <a:rPr lang="ru-RU" sz="3200" b="1" dirty="0" smtClean="0"/>
              <a:t>. </a:t>
            </a:r>
            <a:endParaRPr lang="ru-RU" sz="3200" b="1" dirty="0" smtClean="0"/>
          </a:p>
          <a:p>
            <a:pPr>
              <a:buNone/>
            </a:pPr>
            <a:endParaRPr lang="ru-RU" sz="3200" b="1" dirty="0" smtClean="0"/>
          </a:p>
          <a:p>
            <a:pPr>
              <a:buNone/>
            </a:pPr>
            <a:r>
              <a:rPr lang="ru-RU" sz="3200" b="1" dirty="0" smtClean="0"/>
              <a:t>     Классификация </a:t>
            </a:r>
            <a:r>
              <a:rPr lang="ru-RU" sz="3200" b="1" dirty="0" smtClean="0"/>
              <a:t>вопросов </a:t>
            </a:r>
            <a:r>
              <a:rPr lang="ru-RU" sz="3200" b="1" dirty="0" smtClean="0">
                <a:solidFill>
                  <a:srgbClr val="FFFF00"/>
                </a:solidFill>
              </a:rPr>
              <a:t>помогает в поиске ответов</a:t>
            </a:r>
            <a:r>
              <a:rPr lang="ru-RU" sz="3200" b="1" dirty="0" smtClean="0"/>
              <a:t>, </a:t>
            </a:r>
            <a:r>
              <a:rPr lang="ru-RU" sz="3200" b="1" dirty="0" smtClean="0">
                <a:solidFill>
                  <a:srgbClr val="5BD4FF"/>
                </a:solidFill>
              </a:rPr>
              <a:t>заставляет вдумываться в текст</a:t>
            </a:r>
            <a:r>
              <a:rPr lang="ru-RU" sz="3200" b="1" dirty="0" smtClean="0">
                <a:solidFill>
                  <a:srgbClr val="00B0F0"/>
                </a:solidFill>
              </a:rPr>
              <a:t> </a:t>
            </a:r>
            <a:r>
              <a:rPr lang="ru-RU" sz="3200" b="1" dirty="0" smtClean="0"/>
              <a:t>и </a:t>
            </a:r>
            <a:r>
              <a:rPr lang="ru-RU" sz="3200" b="1" dirty="0" smtClean="0">
                <a:solidFill>
                  <a:srgbClr val="66FF33"/>
                </a:solidFill>
              </a:rPr>
              <a:t>помогает</a:t>
            </a:r>
            <a:r>
              <a:rPr lang="ru-RU" sz="3200" b="1" dirty="0" smtClean="0"/>
              <a:t> </a:t>
            </a:r>
            <a:r>
              <a:rPr lang="ru-RU" sz="3200" b="1" dirty="0" smtClean="0">
                <a:solidFill>
                  <a:srgbClr val="66FF33"/>
                </a:solidFill>
              </a:rPr>
              <a:t>лучше усвоить содержание текста</a:t>
            </a:r>
            <a:r>
              <a:rPr lang="ru-RU" sz="3200" b="1" dirty="0" smtClean="0"/>
              <a:t>.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14480" y="1928802"/>
            <a:ext cx="6357981" cy="2554545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perspectiveAbove"/>
            <a:lightRig rig="threePt" dir="t"/>
          </a:scene3d>
          <a:sp3d>
            <a:bevelT w="139700" prst="cross"/>
          </a:sp3d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8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Благодарю за внимание! </a:t>
            </a:r>
            <a:endParaRPr lang="ru-RU" sz="8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49383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49383" y="2967335"/>
            <a:ext cx="184731" cy="923330"/>
          </a:xfrm>
          <a:prstGeom prst="rect">
            <a:avLst/>
          </a:prstGeom>
          <a:noFill/>
          <a:scene3d>
            <a:camera prst="perspectiveRelaxed"/>
            <a:lightRig rig="threePt" dir="t"/>
          </a:scene3d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124</TotalTime>
  <Words>272</Words>
  <PresentationFormat>Экран (4:3)</PresentationFormat>
  <Paragraphs>52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Метро</vt:lpstr>
      <vt:lpstr>Техника учения –  «Толстые» и «тонкие» вопросы</vt:lpstr>
      <vt:lpstr>Слайд 2</vt:lpstr>
      <vt:lpstr>Таблица «толстых» и «тонких» вопросов</vt:lpstr>
      <vt:lpstr>Примеры «толстых» и «тонких» вопросов по рассказу А.П.Чехова «Толстый и тонкий»</vt:lpstr>
      <vt:lpstr>Задачи учителя: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Техника учения –  «Толстые» и «тонкие» вопросы</dc:title>
  <cp:lastModifiedBy>Админ</cp:lastModifiedBy>
  <cp:revision>21</cp:revision>
  <dcterms:modified xsi:type="dcterms:W3CDTF">2012-10-29T19:45:01Z</dcterms:modified>
</cp:coreProperties>
</file>