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4" r:id="rId2"/>
    <p:sldId id="273" r:id="rId3"/>
    <p:sldId id="270" r:id="rId4"/>
    <p:sldId id="276" r:id="rId5"/>
    <p:sldId id="271" r:id="rId6"/>
    <p:sldId id="275" r:id="rId7"/>
    <p:sldId id="268" r:id="rId8"/>
    <p:sldId id="259" r:id="rId9"/>
    <p:sldId id="260" r:id="rId10"/>
    <p:sldId id="262" r:id="rId11"/>
    <p:sldId id="269" r:id="rId12"/>
    <p:sldId id="277" r:id="rId13"/>
    <p:sldId id="27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00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E13C6-E5A0-4F8C-B6F0-820414A6F618}" type="datetimeFigureOut">
              <a:rPr lang="ru-RU" smtClean="0"/>
              <a:pPr/>
              <a:t>29.10.2012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3E3353A-A94B-4BDA-8908-9E14F03A77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E13C6-E5A0-4F8C-B6F0-820414A6F618}" type="datetimeFigureOut">
              <a:rPr lang="ru-RU" smtClean="0"/>
              <a:pPr/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3353A-A94B-4BDA-8908-9E14F03A77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E13C6-E5A0-4F8C-B6F0-820414A6F618}" type="datetimeFigureOut">
              <a:rPr lang="ru-RU" smtClean="0"/>
              <a:pPr/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3353A-A94B-4BDA-8908-9E14F03A77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E13C6-E5A0-4F8C-B6F0-820414A6F618}" type="datetimeFigureOut">
              <a:rPr lang="ru-RU" smtClean="0"/>
              <a:pPr/>
              <a:t>29.10.2012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3E3353A-A94B-4BDA-8908-9E14F03A77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E13C6-E5A0-4F8C-B6F0-820414A6F618}" type="datetimeFigureOut">
              <a:rPr lang="ru-RU" smtClean="0"/>
              <a:pPr/>
              <a:t>29.10.2012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3353A-A94B-4BDA-8908-9E14F03A77C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E13C6-E5A0-4F8C-B6F0-820414A6F618}" type="datetimeFigureOut">
              <a:rPr lang="ru-RU" smtClean="0"/>
              <a:pPr/>
              <a:t>29.10.2012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3353A-A94B-4BDA-8908-9E14F03A77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E13C6-E5A0-4F8C-B6F0-820414A6F618}" type="datetimeFigureOut">
              <a:rPr lang="ru-RU" smtClean="0"/>
              <a:pPr/>
              <a:t>29.10.2012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3E3353A-A94B-4BDA-8908-9E14F03A77C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E13C6-E5A0-4F8C-B6F0-820414A6F618}" type="datetimeFigureOut">
              <a:rPr lang="ru-RU" smtClean="0"/>
              <a:pPr/>
              <a:t>29.10.2012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3353A-A94B-4BDA-8908-9E14F03A77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E13C6-E5A0-4F8C-B6F0-820414A6F618}" type="datetimeFigureOut">
              <a:rPr lang="ru-RU" smtClean="0"/>
              <a:pPr/>
              <a:t>29.10.2012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3353A-A94B-4BDA-8908-9E14F03A77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E13C6-E5A0-4F8C-B6F0-820414A6F618}" type="datetimeFigureOut">
              <a:rPr lang="ru-RU" smtClean="0"/>
              <a:pPr/>
              <a:t>29.10.2012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3353A-A94B-4BDA-8908-9E14F03A77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E13C6-E5A0-4F8C-B6F0-820414A6F618}" type="datetimeFigureOut">
              <a:rPr lang="ru-RU" smtClean="0"/>
              <a:pPr/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3353A-A94B-4BDA-8908-9E14F03A77C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05E13C6-E5A0-4F8C-B6F0-820414A6F618}" type="datetimeFigureOut">
              <a:rPr lang="ru-RU" smtClean="0"/>
              <a:pPr/>
              <a:t>29.10.2012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3E3353A-A94B-4BDA-8908-9E14F03A77C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143116"/>
            <a:ext cx="6429420" cy="1785950"/>
          </a:xfrm>
        </p:spPr>
        <p:txBody>
          <a:bodyPr>
            <a:noAutofit/>
          </a:bodyPr>
          <a:lstStyle/>
          <a:p>
            <a:r>
              <a:rPr lang="ru-RU" sz="4400" dirty="0" smtClean="0"/>
              <a:t>1. «Бортовой журнал</a:t>
            </a:r>
            <a:r>
              <a:rPr lang="ru-RU" sz="4400" dirty="0" smtClean="0"/>
              <a:t>»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>2. «</a:t>
            </a:r>
            <a:r>
              <a:rPr lang="ru-RU" sz="4400" dirty="0" err="1" smtClean="0"/>
              <a:t>Фишбоун</a:t>
            </a:r>
            <a:r>
              <a:rPr lang="ru-RU" sz="4400" dirty="0" smtClean="0"/>
              <a:t>»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214290"/>
            <a:ext cx="72152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4000" b="1" cap="none" dirty="0" smtClean="0">
                <a:latin typeface="Times New Roman" pitchFamily="18" charset="0"/>
                <a:cs typeface="Times New Roman" pitchFamily="18" charset="0"/>
              </a:rPr>
              <a:t>ортовой журнал</a:t>
            </a:r>
            <a:endParaRPr lang="ru-RU" sz="4000" b="1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214282" y="1285860"/>
            <a:ext cx="864399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5400000">
            <a:off x="-2286048" y="3786190"/>
            <a:ext cx="50006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14282" y="6286520"/>
            <a:ext cx="864399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6357950" y="3786190"/>
            <a:ext cx="50006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14282" y="2000240"/>
            <a:ext cx="864399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642910" y="3786190"/>
            <a:ext cx="50006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85720" y="1357298"/>
            <a:ext cx="27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Что я уже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знаю?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86116" y="1357298"/>
            <a:ext cx="5429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Что нового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узнал?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85720" y="2071678"/>
            <a:ext cx="278608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Лорд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Рэндэл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его родитель.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Происшествие  – отравление.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Сюжет закончился смертью героя.</a:t>
            </a:r>
          </a:p>
          <a:p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4. Жанр - ?</a:t>
            </a:r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5. Род - ?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357554" y="2143116"/>
            <a:ext cx="5429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Жанр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баллада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428604"/>
            <a:ext cx="87154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Бортовой журнал</a:t>
            </a:r>
            <a:endParaRPr lang="ru-RU" sz="4000" b="1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214282" y="1285860"/>
            <a:ext cx="857256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>
            <a:off x="-2321767" y="3821909"/>
            <a:ext cx="507209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214282" y="6286520"/>
            <a:ext cx="8715436" cy="7143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16200000" flipH="1">
            <a:off x="6393669" y="3750471"/>
            <a:ext cx="5000660" cy="7143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14282" y="2000240"/>
            <a:ext cx="871543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607191" y="3821909"/>
            <a:ext cx="507209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214282" y="1428736"/>
            <a:ext cx="2857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Что я уже знаю?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214678" y="1428736"/>
            <a:ext cx="56436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Что нового узнал?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28596" y="2214554"/>
            <a:ext cx="257176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Лорд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Рэндэл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его родитель.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Происшествие  – отравление.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Сюжет закончился смертью героя.</a:t>
            </a:r>
          </a:p>
          <a:p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4. Жанр - ?</a:t>
            </a:r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5. Род - ?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86116" y="2143116"/>
            <a:ext cx="55721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Жанр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баллада.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Род -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лиро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эпический.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Что дают данные техники?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85720" y="1071547"/>
            <a:ext cx="8643998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accent6">
                  <a:lumMod val="75000"/>
                </a:schemeClr>
              </a:buClr>
              <a:buSzPct val="160000"/>
              <a:buFont typeface="Arial" pitchFamily="34" charset="0"/>
              <a:buChar char="•"/>
            </a:pPr>
            <a:r>
              <a:rPr lang="ru-RU" sz="2200" b="1" dirty="0" smtClean="0"/>
              <a:t>«</a:t>
            </a:r>
            <a:r>
              <a:rPr lang="ru-RU" sz="2200" b="1" dirty="0" err="1" smtClean="0"/>
              <a:t>Фишбоун</a:t>
            </a:r>
            <a:r>
              <a:rPr lang="ru-RU" sz="2200" b="1" dirty="0" smtClean="0"/>
              <a:t>» </a:t>
            </a:r>
            <a:r>
              <a:rPr lang="ru-RU" sz="2200" dirty="0" smtClean="0"/>
              <a:t>позволяет </a:t>
            </a:r>
            <a:r>
              <a:rPr lang="ru-RU" sz="2200" dirty="0" smtClean="0"/>
              <a:t>описать и попытаться решить  проблему (целый круг проблем</a:t>
            </a:r>
            <a:r>
              <a:rPr lang="ru-RU" sz="2200" dirty="0" smtClean="0"/>
              <a:t>).</a:t>
            </a:r>
          </a:p>
          <a:p>
            <a:pPr marL="342900" indent="-342900">
              <a:buClr>
                <a:schemeClr val="accent6">
                  <a:lumMod val="75000"/>
                </a:schemeClr>
              </a:buClr>
              <a:buSzPct val="160000"/>
              <a:buFont typeface="Arial" pitchFamily="34" charset="0"/>
              <a:buChar char="•"/>
            </a:pPr>
            <a:r>
              <a:rPr lang="ru-RU" sz="2200" b="1" dirty="0" smtClean="0"/>
              <a:t>«Бортовой журнал» </a:t>
            </a:r>
            <a:r>
              <a:rPr lang="ru-RU" sz="2200" dirty="0" smtClean="0"/>
              <a:t>помогает визуально представить процесс решения проблемы, что облегчает восприятие материала.</a:t>
            </a:r>
          </a:p>
          <a:p>
            <a:pPr marL="342900" indent="-342900">
              <a:buClr>
                <a:schemeClr val="accent6">
                  <a:lumMod val="75000"/>
                </a:schemeClr>
              </a:buClr>
              <a:buSzPct val="160000"/>
            </a:pPr>
            <a:endParaRPr lang="ru-RU" sz="2200" dirty="0" smtClean="0"/>
          </a:p>
          <a:p>
            <a:pPr marL="342900" indent="-342900">
              <a:buClr>
                <a:schemeClr val="accent6">
                  <a:lumMod val="75000"/>
                </a:schemeClr>
              </a:buClr>
              <a:buSzPct val="160000"/>
              <a:buFont typeface="Arial" pitchFamily="34" charset="0"/>
              <a:buChar char="•"/>
            </a:pPr>
            <a:r>
              <a:rPr lang="ru-RU" sz="2200" dirty="0" smtClean="0"/>
              <a:t>Данные техники могут  </a:t>
            </a:r>
            <a:r>
              <a:rPr lang="ru-RU" sz="2200" dirty="0" smtClean="0"/>
              <a:t>быть </a:t>
            </a:r>
            <a:r>
              <a:rPr lang="ru-RU" sz="2200" dirty="0" smtClean="0"/>
              <a:t>использованы </a:t>
            </a:r>
            <a:r>
              <a:rPr lang="ru-RU" sz="2200" dirty="0" smtClean="0"/>
              <a:t>в различных предметных областях и для учащихся разных возрастных </a:t>
            </a:r>
            <a:r>
              <a:rPr lang="ru-RU" sz="2200" dirty="0" smtClean="0"/>
              <a:t>групп.</a:t>
            </a:r>
            <a:endParaRPr lang="ru-RU" sz="2200" dirty="0" smtClean="0"/>
          </a:p>
          <a:p>
            <a:pPr marL="342900" indent="-342900">
              <a:buClr>
                <a:schemeClr val="accent6">
                  <a:lumMod val="75000"/>
                </a:schemeClr>
              </a:buClr>
              <a:buSzPct val="160000"/>
              <a:buFont typeface="Arial" pitchFamily="34" charset="0"/>
              <a:buChar char="•"/>
            </a:pPr>
            <a:r>
              <a:rPr lang="ru-RU" sz="2200" dirty="0" smtClean="0"/>
              <a:t>Они повышают эффективность </a:t>
            </a:r>
            <a:r>
              <a:rPr lang="ru-RU" sz="2200" dirty="0" smtClean="0"/>
              <a:t>восприятия </a:t>
            </a:r>
            <a:r>
              <a:rPr lang="ru-RU" sz="2200" dirty="0" smtClean="0"/>
              <a:t>информации, интерес </a:t>
            </a:r>
            <a:r>
              <a:rPr lang="ru-RU" sz="2200" dirty="0" smtClean="0"/>
              <a:t>как к изучаемому материалу, так и к самому процессу </a:t>
            </a:r>
            <a:r>
              <a:rPr lang="ru-RU" sz="2200" dirty="0" smtClean="0"/>
              <a:t>обучения.</a:t>
            </a:r>
          </a:p>
          <a:p>
            <a:pPr marL="342900" indent="-342900">
              <a:buClr>
                <a:schemeClr val="accent6">
                  <a:lumMod val="75000"/>
                </a:schemeClr>
              </a:buClr>
              <a:buSzPct val="160000"/>
              <a:buFont typeface="Arial" pitchFamily="34" charset="0"/>
              <a:buChar char="•"/>
            </a:pPr>
            <a:r>
              <a:rPr lang="ru-RU" sz="2200" dirty="0" smtClean="0"/>
              <a:t>Развивают у учеников умение </a:t>
            </a:r>
            <a:r>
              <a:rPr lang="ru-RU" sz="2200" dirty="0" smtClean="0"/>
              <a:t>критически </a:t>
            </a:r>
            <a:r>
              <a:rPr lang="ru-RU" sz="2200" dirty="0" smtClean="0"/>
              <a:t>мыслить, работать </a:t>
            </a:r>
            <a:r>
              <a:rPr lang="ru-RU" sz="2200" dirty="0" smtClean="0"/>
              <a:t>в сотрудничестве с </a:t>
            </a:r>
            <a:r>
              <a:rPr lang="ru-RU" sz="2200" dirty="0" smtClean="0"/>
              <a:t>другими.</a:t>
            </a:r>
          </a:p>
          <a:p>
            <a:pPr marL="342900" indent="-342900">
              <a:buClr>
                <a:schemeClr val="accent6">
                  <a:lumMod val="75000"/>
                </a:schemeClr>
              </a:buClr>
              <a:buSzPct val="160000"/>
              <a:buFont typeface="Arial" pitchFamily="34" charset="0"/>
              <a:buChar char="•"/>
            </a:pPr>
            <a:r>
              <a:rPr lang="ru-RU" sz="2200" dirty="0" smtClean="0"/>
              <a:t>Повышают качество </a:t>
            </a:r>
            <a:r>
              <a:rPr lang="ru-RU" sz="2200" dirty="0" smtClean="0"/>
              <a:t>образования </a:t>
            </a:r>
            <a:r>
              <a:rPr lang="ru-RU" sz="2200" dirty="0" smtClean="0"/>
              <a:t>учеников.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 marL="342900" indent="-342900">
              <a:buClr>
                <a:schemeClr val="accent6">
                  <a:lumMod val="75000"/>
                </a:schemeClr>
              </a:buClr>
              <a:buSzPct val="160000"/>
              <a:buFont typeface="Arial" pitchFamily="34" charset="0"/>
              <a:buChar char="•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285992"/>
            <a:ext cx="83882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Спасибо за внимание!</a:t>
            </a:r>
            <a:endParaRPr lang="ru-RU" sz="54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5721" y="1285860"/>
            <a:ext cx="850112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 </a:t>
            </a:r>
            <a:r>
              <a:rPr lang="ru-RU" sz="2400" b="1" dirty="0" smtClean="0"/>
              <a:t>1. Бортовой журнал </a:t>
            </a:r>
            <a:r>
              <a:rPr lang="ru-RU" sz="2400" dirty="0" smtClean="0"/>
              <a:t>- обобщающее название различных приемов обучающего письма, согласно которым учащиеся во время изучения темы записывают свои мысли. </a:t>
            </a:r>
          </a:p>
          <a:p>
            <a:endParaRPr lang="ru-RU" sz="2400" dirty="0" smtClean="0"/>
          </a:p>
          <a:p>
            <a:r>
              <a:rPr lang="ru-RU" sz="2400" i="1" dirty="0" smtClean="0"/>
              <a:t>Цель: продемонстрировать все процессы зримо, чтобы потом ученики могли этим пользоваться.</a:t>
            </a:r>
          </a:p>
          <a:p>
            <a:r>
              <a:rPr lang="ru-RU" sz="2400" dirty="0" smtClean="0"/>
              <a:t>     </a:t>
            </a:r>
            <a:br>
              <a:rPr lang="ru-RU" sz="2400" dirty="0" smtClean="0"/>
            </a:br>
            <a:endParaRPr lang="ru-RU" sz="24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42910" y="4643446"/>
          <a:ext cx="7643866" cy="142876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821933"/>
                <a:gridCol w="3821933"/>
              </a:tblGrid>
              <a:tr h="952507"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Что мне </a:t>
                      </a:r>
                      <a:r>
                        <a:rPr lang="ru-RU" b="1" dirty="0" smtClean="0"/>
                        <a:t>известно?</a:t>
                      </a:r>
                      <a:endParaRPr lang="ru-RU" b="1" dirty="0"/>
                    </a:p>
                  </a:txBody>
                  <a:tcPr marL="0" marR="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Что нового я </a:t>
                      </a:r>
                      <a:r>
                        <a:rPr lang="ru-RU" b="1" dirty="0" smtClean="0"/>
                        <a:t>узнал?</a:t>
                      </a:r>
                      <a:endParaRPr lang="ru-RU" b="1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6253">
                <a:tc>
                  <a:txBody>
                    <a:bodyPr/>
                    <a:lstStyle/>
                    <a:p>
                      <a:pPr algn="ctr"/>
                      <a:r>
                        <a:rPr lang="ru-RU"/>
                        <a:t>  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   </a:t>
                      </a:r>
                    </a:p>
                  </a:txBody>
                  <a:tcPr marL="0" marR="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1472" y="1428736"/>
            <a:ext cx="80010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Приём «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Фишбоун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44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 descr="http://im0-tub-ru.yandex.net/i?id=447639720-14-72&amp;n=21"/>
          <p:cNvPicPr>
            <a:picLocks noChangeAspect="1" noChangeArrowheads="1"/>
          </p:cNvPicPr>
          <p:nvPr/>
        </p:nvPicPr>
        <p:blipFill>
          <a:blip r:embed="rId2" cstate="print"/>
          <a:srcRect t="40000" b="9999"/>
          <a:stretch>
            <a:fillRect/>
          </a:stretch>
        </p:blipFill>
        <p:spPr bwMode="auto">
          <a:xfrm>
            <a:off x="2000232" y="2857483"/>
            <a:ext cx="5286412" cy="2643225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7" name="Picture 2" descr="http://im0-tub-ru.yandex.net/i?id=447639720-14-72&amp;n=21"/>
          <p:cNvPicPr>
            <a:picLocks noChangeAspect="1" noChangeArrowheads="1"/>
          </p:cNvPicPr>
          <p:nvPr/>
        </p:nvPicPr>
        <p:blipFill>
          <a:blip r:embed="rId2" cstate="print"/>
          <a:srcRect t="40000" b="9999"/>
          <a:stretch>
            <a:fillRect/>
          </a:stretch>
        </p:blipFill>
        <p:spPr bwMode="auto">
          <a:xfrm>
            <a:off x="2000232" y="2857496"/>
            <a:ext cx="5286412" cy="2643225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www.pablogiugni.com.ar/wp-content/uploads/2009/02/ishikawa-120x150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714356"/>
            <a:ext cx="4343430" cy="542928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000628" y="1142984"/>
            <a:ext cx="392909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Схемы (диаграммы) «</a:t>
            </a:r>
            <a:r>
              <a:rPr lang="ru-RU" sz="2800" dirty="0" err="1" smtClean="0"/>
              <a:t>фишбоун</a:t>
            </a:r>
            <a:r>
              <a:rPr lang="ru-RU" sz="2800" dirty="0" smtClean="0"/>
              <a:t>» были придуманы японским теоретиком менеджмента профессором </a:t>
            </a:r>
            <a:r>
              <a:rPr lang="ru-RU" sz="2800" b="1" dirty="0" smtClean="0"/>
              <a:t>Кауро </a:t>
            </a:r>
            <a:r>
              <a:rPr lang="ru-RU" sz="2800" b="1" dirty="0" err="1" smtClean="0"/>
              <a:t>Исикава</a:t>
            </a:r>
            <a:r>
              <a:rPr lang="ru-RU" sz="2800" b="1" dirty="0" smtClean="0"/>
              <a:t>, </a:t>
            </a:r>
            <a:r>
              <a:rPr lang="ru-RU" sz="2800" dirty="0" smtClean="0"/>
              <a:t>поэтому часто называются «диаграммы </a:t>
            </a:r>
            <a:r>
              <a:rPr lang="ru-RU" sz="2800" dirty="0" err="1" smtClean="0"/>
              <a:t>Исикава</a:t>
            </a:r>
            <a:r>
              <a:rPr lang="ru-RU" sz="2800" dirty="0" smtClean="0"/>
              <a:t>».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857232"/>
            <a:ext cx="8001056" cy="3800492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2. </a:t>
            </a:r>
            <a:r>
              <a:rPr lang="ru-RU" sz="2800" b="1" dirty="0" err="1" smtClean="0"/>
              <a:t>Фишбоун</a:t>
            </a:r>
            <a:r>
              <a:rPr lang="ru-RU" sz="2800" b="1" dirty="0" smtClean="0"/>
              <a:t>  (англ. </a:t>
            </a:r>
            <a:r>
              <a:rPr lang="en-US" sz="2800" b="1" dirty="0" smtClean="0"/>
              <a:t>fish –</a:t>
            </a:r>
            <a:r>
              <a:rPr lang="ru-RU" sz="2800" b="1" dirty="0" smtClean="0"/>
              <a:t>рыба, </a:t>
            </a:r>
            <a:r>
              <a:rPr lang="en-US" sz="2800" b="1" dirty="0" smtClean="0"/>
              <a:t>bone </a:t>
            </a:r>
            <a:r>
              <a:rPr lang="ru-RU" sz="2800" b="1" dirty="0" smtClean="0"/>
              <a:t>-кость) - </a:t>
            </a:r>
            <a:r>
              <a:rPr lang="ru-RU" sz="2800" dirty="0" smtClean="0"/>
              <a:t>графический способ исследования и определения наиболее существенных причинно-следственных взаимосвязей между факторами и последствиями в исследуемой ситуации или проблеме.</a:t>
            </a:r>
            <a:endParaRPr lang="ru-RU" sz="2800" b="1" dirty="0" smtClean="0"/>
          </a:p>
          <a:p>
            <a:pPr algn="ctr"/>
            <a:endParaRPr lang="ru-RU" sz="2800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fishbon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643314"/>
            <a:ext cx="8001056" cy="300039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8596" y="785794"/>
            <a:ext cx="850112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Голова </a:t>
            </a:r>
            <a:r>
              <a:rPr lang="ru-RU" sz="2400" dirty="0" smtClean="0"/>
              <a:t>- вопрос темы, </a:t>
            </a:r>
          </a:p>
          <a:p>
            <a:r>
              <a:rPr lang="ru-RU" sz="2400" b="1" dirty="0" smtClean="0"/>
              <a:t>верхние косточки</a:t>
            </a:r>
            <a:r>
              <a:rPr lang="ru-RU" sz="2400" dirty="0" smtClean="0"/>
              <a:t> - проблемы (понятия), </a:t>
            </a:r>
          </a:p>
          <a:p>
            <a:r>
              <a:rPr lang="ru-RU" sz="2400" b="1" dirty="0" smtClean="0"/>
              <a:t>нижние косточки </a:t>
            </a:r>
            <a:r>
              <a:rPr lang="ru-RU" sz="2400" dirty="0" smtClean="0"/>
              <a:t>— факты (толкования понятий), </a:t>
            </a:r>
          </a:p>
          <a:p>
            <a:r>
              <a:rPr lang="ru-RU" sz="2400" b="1" dirty="0" smtClean="0"/>
              <a:t>хвост </a:t>
            </a:r>
            <a:r>
              <a:rPr lang="ru-RU" sz="2400" dirty="0" smtClean="0"/>
              <a:t>– ответ на вопрос. </a:t>
            </a:r>
          </a:p>
          <a:p>
            <a:endParaRPr lang="ru-RU" sz="2400" dirty="0" smtClean="0"/>
          </a:p>
          <a:p>
            <a:r>
              <a:rPr lang="ru-RU" sz="2400" dirty="0" smtClean="0"/>
              <a:t>Записи должны быть краткими, представлять собой ключевые слова или фразы, отражающие суть.</a:t>
            </a:r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1643050"/>
            <a:ext cx="8686800" cy="1500198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latin typeface="Georgia" pitchFamily="18" charset="0"/>
                <a:cs typeface="Times New Roman" pitchFamily="18" charset="0"/>
              </a:rPr>
              <a:t>Народная баллада:</a:t>
            </a:r>
            <a:br>
              <a:rPr lang="ru-RU" sz="4800" dirty="0" smtClean="0">
                <a:latin typeface="Georgia" pitchFamily="18" charset="0"/>
                <a:cs typeface="Times New Roman" pitchFamily="18" charset="0"/>
              </a:rPr>
            </a:br>
            <a:r>
              <a:rPr lang="ru-RU" sz="4800" b="1" dirty="0" smtClean="0">
                <a:latin typeface="Georgia" pitchFamily="18" charset="0"/>
                <a:cs typeface="Times New Roman" pitchFamily="18" charset="0"/>
              </a:rPr>
              <a:t> «Лорд </a:t>
            </a:r>
            <a:r>
              <a:rPr lang="ru-RU" sz="4800" b="1" dirty="0" err="1" smtClean="0">
                <a:latin typeface="Georgia" pitchFamily="18" charset="0"/>
                <a:cs typeface="Times New Roman" pitchFamily="18" charset="0"/>
              </a:rPr>
              <a:t>Рэндэл</a:t>
            </a:r>
            <a:r>
              <a:rPr lang="ru-RU" sz="4800" b="1" dirty="0" smtClean="0">
                <a:latin typeface="Georgia" pitchFamily="18" charset="0"/>
                <a:cs typeface="Times New Roman" pitchFamily="18" charset="0"/>
              </a:rPr>
              <a:t>».</a:t>
            </a:r>
            <a:br>
              <a:rPr lang="ru-RU" sz="4800" b="1" dirty="0" smtClean="0">
                <a:latin typeface="Georgia" pitchFamily="18" charset="0"/>
                <a:cs typeface="Times New Roman" pitchFamily="18" charset="0"/>
              </a:rPr>
            </a:br>
            <a:endParaRPr lang="ru-RU" sz="4800" dirty="0">
              <a:latin typeface="Georgia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28794" y="214290"/>
            <a:ext cx="6643734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…Лорд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Рэндэл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,…мой сын…</a:t>
            </a: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Где ты ездил…</a:t>
            </a: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Я  охотился…,</a:t>
            </a: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Я  устал… крепко усну</a:t>
            </a: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Что ты ел за обедом?...</a:t>
            </a: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…вареных угрей…постели мне постель…</a:t>
            </a: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А давал ли собакам…</a:t>
            </a: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Да, подохли они…</a:t>
            </a: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Я боюсь, ты отравлен…</a:t>
            </a: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Да,…и крепко усну…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9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603</TotalTime>
  <Words>263</Words>
  <Application>Microsoft Office PowerPoint</Application>
  <PresentationFormat>Экран (4:3)</PresentationFormat>
  <Paragraphs>60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Трек</vt:lpstr>
      <vt:lpstr>1. «Бортовой журнал»  2. «Фишбоун»</vt:lpstr>
      <vt:lpstr>Слайд 2</vt:lpstr>
      <vt:lpstr>Слайд 3</vt:lpstr>
      <vt:lpstr>Слайд 4</vt:lpstr>
      <vt:lpstr>Слайд 5</vt:lpstr>
      <vt:lpstr>Слайд 6</vt:lpstr>
      <vt:lpstr>Народная баллада:  «Лорд Рэндэл». </vt:lpstr>
      <vt:lpstr>Слайд 8</vt:lpstr>
      <vt:lpstr>Слайд 9</vt:lpstr>
      <vt:lpstr>Слайд 10</vt:lpstr>
      <vt:lpstr>Слайд 11</vt:lpstr>
      <vt:lpstr>Что дают данные техники? </vt:lpstr>
      <vt:lpstr>Слайд 13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61</cp:revision>
  <dcterms:created xsi:type="dcterms:W3CDTF">2012-10-09T13:24:19Z</dcterms:created>
  <dcterms:modified xsi:type="dcterms:W3CDTF">2012-10-29T14:22:32Z</dcterms:modified>
</cp:coreProperties>
</file>