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0" r:id="rId5"/>
    <p:sldId id="266" r:id="rId6"/>
    <p:sldId id="261" r:id="rId7"/>
    <p:sldId id="267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8AE"/>
    <a:srgbClr val="663300"/>
    <a:srgbClr val="300795"/>
    <a:srgbClr val="50E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rgbClr val="50EB3B"/>
            </a:gs>
            <a:gs pos="100000">
              <a:srgbClr val="156B13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067944" y="476672"/>
            <a:ext cx="4896544" cy="61926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 smtClean="0"/>
              <a:t>Бенджамин</a:t>
            </a:r>
            <a:r>
              <a:rPr lang="ru-RU" b="1" dirty="0" smtClean="0"/>
              <a:t> </a:t>
            </a:r>
            <a:r>
              <a:rPr lang="ru-RU" b="1" dirty="0" err="1" smtClean="0"/>
              <a:t>Блум</a:t>
            </a: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 (1913 – 1999 г) – </a:t>
            </a:r>
            <a:r>
              <a:rPr lang="ru-RU" dirty="0" smtClean="0"/>
              <a:t>американский психолог и педагог, создавший систематику вопросов </a:t>
            </a:r>
            <a:r>
              <a:rPr lang="ru-RU" b="1" dirty="0" smtClean="0"/>
              <a:t>(«Ромашка </a:t>
            </a:r>
            <a:r>
              <a:rPr lang="ru-RU" b="1" dirty="0" err="1" smtClean="0"/>
              <a:t>Блума</a:t>
            </a:r>
            <a:r>
              <a:rPr lang="ru-RU" b="1" dirty="0" smtClean="0"/>
              <a:t>»), </a:t>
            </a:r>
            <a:r>
              <a:rPr lang="ru-RU" dirty="0" smtClean="0"/>
              <a:t>которая популярна в мире современного образования.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Шесть лепестков ромашки – шесть типов вопросов. </a:t>
            </a:r>
            <a:endParaRPr lang="ru-RU" b="1" dirty="0"/>
          </a:p>
        </p:txBody>
      </p:sp>
      <p:pic>
        <p:nvPicPr>
          <p:cNvPr id="7" name="Рисунок 6" descr="220px-Bloom_Benjam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3816424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428AE"/>
            </a:gs>
            <a:gs pos="0">
              <a:srgbClr val="E428AE"/>
            </a:gs>
            <a:gs pos="75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4018458"/>
          </a:xfrm>
        </p:spPr>
        <p:txBody>
          <a:bodyPr/>
          <a:lstStyle/>
          <a:p>
            <a:r>
              <a:rPr lang="ru-RU" b="1" dirty="0" smtClean="0"/>
              <a:t>6. Мог ли </a:t>
            </a:r>
            <a:r>
              <a:rPr lang="ru-RU" b="1" dirty="0" err="1" smtClean="0"/>
              <a:t>Троекуров</a:t>
            </a:r>
            <a:r>
              <a:rPr lang="ru-RU" b="1" dirty="0" smtClean="0"/>
              <a:t> попытаться сгладить конфликт? Как для этого ему следовало поступить?</a:t>
            </a: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>
                <a:alpha val="75000"/>
              </a:srgbClr>
            </a:gs>
            <a:gs pos="100000">
              <a:srgbClr val="4D0808">
                <a:alpha val="73000"/>
              </a:srgb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16832"/>
            <a:ext cx="8147248" cy="216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1. С кем из героев мы знакомимся в первой главе произведения? Что мы узнаём об их жизни? </a:t>
            </a: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872" y="2204864"/>
            <a:ext cx="2376264" cy="20882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</a:rPr>
              <a:t>Тема урока</a:t>
            </a:r>
            <a:endParaRPr lang="ru-RU" sz="2800" b="1" dirty="0">
              <a:solidFill>
                <a:srgbClr val="663300"/>
              </a:solidFill>
            </a:endParaRPr>
          </a:p>
        </p:txBody>
      </p:sp>
      <p:grpSp>
        <p:nvGrpSpPr>
          <p:cNvPr id="2" name="Группа 22"/>
          <p:cNvGrpSpPr/>
          <p:nvPr/>
        </p:nvGrpSpPr>
        <p:grpSpPr>
          <a:xfrm>
            <a:off x="5580112" y="2420888"/>
            <a:ext cx="3563888" cy="1872208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815460" y="2852937"/>
              <a:ext cx="33285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/>
                <a:t>2. Уточняющие </a:t>
              </a:r>
            </a:p>
            <a:p>
              <a:pPr algn="ctr"/>
              <a:r>
                <a:rPr lang="ru-RU" sz="3600" b="1" dirty="0" smtClean="0"/>
                <a:t>вопросы</a:t>
              </a:r>
              <a:endParaRPr lang="ru-RU" sz="3600" b="1" dirty="0"/>
            </a:p>
          </p:txBody>
        </p:sp>
      </p:grpSp>
      <p:grpSp>
        <p:nvGrpSpPr>
          <p:cNvPr id="9" name="Группа 20"/>
          <p:cNvGrpSpPr/>
          <p:nvPr/>
        </p:nvGrpSpPr>
        <p:grpSpPr>
          <a:xfrm>
            <a:off x="1998093" y="3836428"/>
            <a:ext cx="2077391" cy="3311338"/>
            <a:chOff x="1998093" y="3836428"/>
            <a:chExt cx="2077391" cy="3311338"/>
          </a:xfrm>
        </p:grpSpPr>
        <p:sp>
          <p:nvSpPr>
            <p:cNvPr id="8" name="Овал 7"/>
            <p:cNvSpPr/>
            <p:nvPr/>
          </p:nvSpPr>
          <p:spPr>
            <a:xfrm rot="18275178">
              <a:off x="1412489" y="4422032"/>
              <a:ext cx="3248600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 rot="18373151">
              <a:off x="1426384" y="4971559"/>
              <a:ext cx="315208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/>
                <a:t>4. Творческие </a:t>
              </a:r>
            </a:p>
            <a:p>
              <a:pPr algn="ctr"/>
              <a:r>
                <a:rPr lang="ru-RU" sz="3600" b="1" dirty="0" smtClean="0"/>
                <a:t>вопросы</a:t>
              </a:r>
              <a:endParaRPr lang="ru-RU" sz="4000" b="1" dirty="0"/>
            </a:p>
          </p:txBody>
        </p:sp>
      </p:grpSp>
      <p:grpSp>
        <p:nvGrpSpPr>
          <p:cNvPr id="10" name="Группа 19"/>
          <p:cNvGrpSpPr/>
          <p:nvPr/>
        </p:nvGrpSpPr>
        <p:grpSpPr>
          <a:xfrm>
            <a:off x="0" y="2420888"/>
            <a:ext cx="3491880" cy="1774468"/>
            <a:chOff x="0" y="2420888"/>
            <a:chExt cx="3491880" cy="1774468"/>
          </a:xfrm>
        </p:grpSpPr>
        <p:sp>
          <p:nvSpPr>
            <p:cNvPr id="7" name="Овал 6"/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3528" y="2780928"/>
              <a:ext cx="29860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/>
                <a:t>5. Оценочные</a:t>
              </a:r>
            </a:p>
            <a:p>
              <a:pPr algn="ctr"/>
              <a:r>
                <a:rPr lang="ru-RU" sz="3600" b="1" dirty="0" smtClean="0"/>
                <a:t> вопросы</a:t>
              </a:r>
              <a:endParaRPr lang="ru-RU" sz="3600" b="1" dirty="0"/>
            </a:p>
          </p:txBody>
        </p:sp>
      </p:grpSp>
      <p:grpSp>
        <p:nvGrpSpPr>
          <p:cNvPr id="18" name="Группа 18"/>
          <p:cNvGrpSpPr/>
          <p:nvPr/>
        </p:nvGrpSpPr>
        <p:grpSpPr>
          <a:xfrm>
            <a:off x="2097079" y="-221978"/>
            <a:ext cx="1850622" cy="3057079"/>
            <a:chOff x="2097079" y="-221978"/>
            <a:chExt cx="1850622" cy="3057079"/>
          </a:xfrm>
        </p:grpSpPr>
        <p:sp>
          <p:nvSpPr>
            <p:cNvPr id="5" name="Овал 4"/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 rot="2815907">
              <a:off x="1622654" y="489843"/>
              <a:ext cx="268881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/>
                <a:t>6. Практические </a:t>
              </a:r>
            </a:p>
            <a:p>
              <a:pPr algn="ctr"/>
              <a:r>
                <a:rPr lang="ru-RU" sz="3200" b="1" dirty="0" smtClean="0"/>
                <a:t>вопросы</a:t>
              </a:r>
              <a:endParaRPr lang="ru-RU" sz="3600" b="1" dirty="0"/>
            </a:p>
          </p:txBody>
        </p:sp>
      </p:grpSp>
      <p:grpSp>
        <p:nvGrpSpPr>
          <p:cNvPr id="19" name="Группа 17"/>
          <p:cNvGrpSpPr/>
          <p:nvPr/>
        </p:nvGrpSpPr>
        <p:grpSpPr>
          <a:xfrm>
            <a:off x="5101765" y="-312091"/>
            <a:ext cx="1976201" cy="3059608"/>
            <a:chOff x="5101765" y="-312091"/>
            <a:chExt cx="1976201" cy="3059608"/>
          </a:xfrm>
        </p:grpSpPr>
        <p:sp>
          <p:nvSpPr>
            <p:cNvPr id="4" name="Овал 3"/>
            <p:cNvSpPr/>
            <p:nvPr/>
          </p:nvSpPr>
          <p:spPr>
            <a:xfrm rot="17844128">
              <a:off x="4560062" y="229612"/>
              <a:ext cx="3059608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 rot="18125474">
              <a:off x="5006603" y="570330"/>
              <a:ext cx="23679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/>
                <a:t>1.Простые </a:t>
              </a:r>
            </a:p>
            <a:p>
              <a:pPr algn="ctr"/>
              <a:r>
                <a:rPr lang="ru-RU" sz="3600" b="1" dirty="0" smtClean="0"/>
                <a:t>вопросы</a:t>
              </a:r>
              <a:endParaRPr lang="ru-RU" sz="3600" b="1" dirty="0"/>
            </a:p>
          </p:txBody>
        </p:sp>
      </p:grpSp>
      <p:grpSp>
        <p:nvGrpSpPr>
          <p:cNvPr id="20" name="Группа 21"/>
          <p:cNvGrpSpPr/>
          <p:nvPr/>
        </p:nvGrpSpPr>
        <p:grpSpPr>
          <a:xfrm>
            <a:off x="5066006" y="3819425"/>
            <a:ext cx="1910772" cy="3355323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0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 rot="3361129">
              <a:off x="4486906" y="4653440"/>
              <a:ext cx="322461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/>
                <a:t>3. Объясняющие </a:t>
              </a:r>
            </a:p>
            <a:p>
              <a:pPr algn="ctr"/>
              <a:r>
                <a:rPr lang="ru-RU" sz="3600" b="1" dirty="0" smtClean="0"/>
                <a:t>вопросы</a:t>
              </a:r>
              <a:endParaRPr lang="ru-RU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872" y="2204864"/>
            <a:ext cx="2376264" cy="20882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А.С.Пушкин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«Дубровский»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1 глава</a:t>
            </a:r>
            <a:endParaRPr lang="ru-RU" b="1" dirty="0">
              <a:solidFill>
                <a:srgbClr val="663300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580112" y="2420888"/>
            <a:ext cx="3563888" cy="1872208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92280" y="292494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2</a:t>
              </a:r>
              <a:endParaRPr lang="ru-RU" sz="48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998093" y="3836428"/>
            <a:ext cx="2077391" cy="3248600"/>
            <a:chOff x="1998093" y="3836428"/>
            <a:chExt cx="2077391" cy="3248600"/>
          </a:xfrm>
        </p:grpSpPr>
        <p:sp>
          <p:nvSpPr>
            <p:cNvPr id="8" name="Овал 7">
              <a:hlinkClick r:id="" action="ppaction://noaction"/>
            </p:cNvPr>
            <p:cNvSpPr/>
            <p:nvPr/>
          </p:nvSpPr>
          <p:spPr>
            <a:xfrm rot="18275178">
              <a:off x="1412489" y="4422032"/>
              <a:ext cx="3248600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99792" y="508518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4</a:t>
              </a:r>
              <a:endParaRPr lang="ru-RU" sz="48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0" y="2420888"/>
            <a:ext cx="3491880" cy="1774468"/>
            <a:chOff x="0" y="2420888"/>
            <a:chExt cx="3491880" cy="1774468"/>
          </a:xfrm>
        </p:grpSpPr>
        <p:sp>
          <p:nvSpPr>
            <p:cNvPr id="7" name="Овал 6">
              <a:hlinkClick r:id="rId2" action="ppaction://hlinksldjump"/>
            </p:cNvPr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>
              <a:hlinkClick r:id="rId2" action="ppaction://hlinksldjump"/>
            </p:cNvPr>
            <p:cNvSpPr txBox="1"/>
            <p:nvPr/>
          </p:nvSpPr>
          <p:spPr>
            <a:xfrm>
              <a:off x="1475656" y="285293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5</a:t>
              </a:r>
              <a:endParaRPr lang="ru-RU" sz="48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097079" y="-221978"/>
            <a:ext cx="1850622" cy="3057079"/>
            <a:chOff x="2097079" y="-221978"/>
            <a:chExt cx="1850622" cy="3057079"/>
          </a:xfrm>
        </p:grpSpPr>
        <p:sp>
          <p:nvSpPr>
            <p:cNvPr id="5" name="Овал 4">
              <a:hlinkClick r:id="rId3" action="ppaction://hlinksldjump"/>
            </p:cNvPr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2771800" y="908720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6</a:t>
              </a:r>
              <a:endParaRPr lang="ru-RU" sz="48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101765" y="-312091"/>
            <a:ext cx="1976201" cy="3059608"/>
            <a:chOff x="5101765" y="-312091"/>
            <a:chExt cx="1976201" cy="3059608"/>
          </a:xfrm>
        </p:grpSpPr>
        <p:sp>
          <p:nvSpPr>
            <p:cNvPr id="4" name="Овал 3">
              <a:hlinkClick r:id="rId4" action="ppaction://hlinksldjump"/>
            </p:cNvPr>
            <p:cNvSpPr/>
            <p:nvPr/>
          </p:nvSpPr>
          <p:spPr>
            <a:xfrm rot="17844128">
              <a:off x="4560062" y="229612"/>
              <a:ext cx="3059608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>
              <a:hlinkClick r:id="rId4" action="ppaction://hlinksldjump"/>
            </p:cNvPr>
            <p:cNvSpPr txBox="1"/>
            <p:nvPr/>
          </p:nvSpPr>
          <p:spPr>
            <a:xfrm>
              <a:off x="5868144" y="836712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1</a:t>
              </a:r>
              <a:endParaRPr lang="ru-RU" sz="48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66006" y="3819425"/>
            <a:ext cx="1910772" cy="3355323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0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96136" y="501317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3</a:t>
              </a:r>
              <a:endParaRPr lang="ru-RU" sz="4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rgbClr val="825600">
                <a:alpha val="92000"/>
              </a:srgbClr>
            </a:gs>
            <a:gs pos="13000">
              <a:srgbClr val="FFA800"/>
            </a:gs>
            <a:gs pos="28000">
              <a:srgbClr val="825600">
                <a:alpha val="83000"/>
              </a:srgbClr>
            </a:gs>
            <a:gs pos="42999">
              <a:srgbClr val="FFA800"/>
            </a:gs>
            <a:gs pos="58000">
              <a:srgbClr val="825600">
                <a:alpha val="84000"/>
              </a:srgbClr>
            </a:gs>
            <a:gs pos="72000">
              <a:srgbClr val="FFA800"/>
            </a:gs>
            <a:gs pos="87000">
              <a:srgbClr val="825600">
                <a:alpha val="91000"/>
              </a:srgbClr>
            </a:gs>
            <a:gs pos="100000">
              <a:srgbClr val="FFA800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3370386"/>
          </a:xfrm>
        </p:spPr>
        <p:txBody>
          <a:bodyPr/>
          <a:lstStyle/>
          <a:p>
            <a:r>
              <a:rPr lang="ru-RU" b="1" dirty="0" smtClean="0"/>
              <a:t>2. Чем занимался </a:t>
            </a:r>
            <a:r>
              <a:rPr lang="ru-RU" b="1" dirty="0" err="1" smtClean="0"/>
              <a:t>Троекуров</a:t>
            </a:r>
            <a:r>
              <a:rPr lang="ru-RU" b="1" dirty="0" smtClean="0"/>
              <a:t>, как проводил время? </a:t>
            </a:r>
            <a:r>
              <a:rPr lang="ru-RU" b="1" smtClean="0"/>
              <a:t>Что давала </a:t>
            </a:r>
            <a:r>
              <a:rPr lang="ru-RU" b="1" dirty="0" smtClean="0"/>
              <a:t>ему власть?</a:t>
            </a:r>
            <a:endParaRPr lang="ru-RU" dirty="0"/>
          </a:p>
        </p:txBody>
      </p:sp>
      <p:sp>
        <p:nvSpPr>
          <p:cNvPr id="3" name="Солнце 2"/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872" y="2204864"/>
            <a:ext cx="2376264" cy="20882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А.С.Пушкин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«Дубровский»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1 глава</a:t>
            </a:r>
            <a:endParaRPr lang="ru-RU" b="1" dirty="0">
              <a:solidFill>
                <a:srgbClr val="663300"/>
              </a:solidFill>
            </a:endParaRPr>
          </a:p>
        </p:txBody>
      </p:sp>
      <p:grpSp>
        <p:nvGrpSpPr>
          <p:cNvPr id="2" name="Группа 22"/>
          <p:cNvGrpSpPr/>
          <p:nvPr/>
        </p:nvGrpSpPr>
        <p:grpSpPr>
          <a:xfrm>
            <a:off x="5580112" y="2420888"/>
            <a:ext cx="3563888" cy="1872208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92280" y="292494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2</a:t>
              </a:r>
              <a:endParaRPr lang="ru-RU" sz="4800" b="1" dirty="0"/>
            </a:p>
          </p:txBody>
        </p:sp>
      </p:grpSp>
      <p:grpSp>
        <p:nvGrpSpPr>
          <p:cNvPr id="9" name="Группа 20"/>
          <p:cNvGrpSpPr/>
          <p:nvPr/>
        </p:nvGrpSpPr>
        <p:grpSpPr>
          <a:xfrm>
            <a:off x="1998093" y="3836428"/>
            <a:ext cx="2077391" cy="3248600"/>
            <a:chOff x="1998093" y="3836428"/>
            <a:chExt cx="2077391" cy="3248600"/>
          </a:xfrm>
        </p:grpSpPr>
        <p:sp>
          <p:nvSpPr>
            <p:cNvPr id="8" name="Овал 7">
              <a:hlinkClick r:id="" action="ppaction://noaction"/>
            </p:cNvPr>
            <p:cNvSpPr/>
            <p:nvPr/>
          </p:nvSpPr>
          <p:spPr>
            <a:xfrm rot="18275178">
              <a:off x="1412489" y="4422032"/>
              <a:ext cx="3248600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99792" y="508518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4</a:t>
              </a:r>
              <a:endParaRPr lang="ru-RU" sz="4800" b="1" dirty="0"/>
            </a:p>
          </p:txBody>
        </p:sp>
      </p:grpSp>
      <p:grpSp>
        <p:nvGrpSpPr>
          <p:cNvPr id="10" name="Группа 19"/>
          <p:cNvGrpSpPr/>
          <p:nvPr/>
        </p:nvGrpSpPr>
        <p:grpSpPr>
          <a:xfrm>
            <a:off x="0" y="2420888"/>
            <a:ext cx="3491880" cy="1774468"/>
            <a:chOff x="0" y="2420888"/>
            <a:chExt cx="3491880" cy="1774468"/>
          </a:xfrm>
        </p:grpSpPr>
        <p:sp>
          <p:nvSpPr>
            <p:cNvPr id="7" name="Овал 6">
              <a:hlinkClick r:id="rId2" action="ppaction://hlinksldjump"/>
            </p:cNvPr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75656" y="285293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5</a:t>
              </a:r>
              <a:endParaRPr lang="ru-RU" sz="4800" b="1" dirty="0"/>
            </a:p>
          </p:txBody>
        </p:sp>
      </p:grpSp>
      <p:grpSp>
        <p:nvGrpSpPr>
          <p:cNvPr id="18" name="Группа 18"/>
          <p:cNvGrpSpPr/>
          <p:nvPr/>
        </p:nvGrpSpPr>
        <p:grpSpPr>
          <a:xfrm>
            <a:off x="2097079" y="-221978"/>
            <a:ext cx="1850622" cy="3057079"/>
            <a:chOff x="2097079" y="-221978"/>
            <a:chExt cx="1850622" cy="3057079"/>
          </a:xfrm>
        </p:grpSpPr>
        <p:sp>
          <p:nvSpPr>
            <p:cNvPr id="5" name="Овал 4">
              <a:hlinkClick r:id="rId3" action="ppaction://hlinksldjump"/>
            </p:cNvPr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71800" y="908720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6</a:t>
              </a:r>
              <a:endParaRPr lang="ru-RU" sz="4800" b="1" dirty="0"/>
            </a:p>
          </p:txBody>
        </p:sp>
      </p:grpSp>
      <p:grpSp>
        <p:nvGrpSpPr>
          <p:cNvPr id="19" name="Группа 17"/>
          <p:cNvGrpSpPr/>
          <p:nvPr/>
        </p:nvGrpSpPr>
        <p:grpSpPr>
          <a:xfrm>
            <a:off x="5101765" y="-312091"/>
            <a:ext cx="1976201" cy="3059608"/>
            <a:chOff x="5101765" y="-312091"/>
            <a:chExt cx="1976201" cy="3059608"/>
          </a:xfrm>
        </p:grpSpPr>
        <p:sp>
          <p:nvSpPr>
            <p:cNvPr id="4" name="Овал 3">
              <a:hlinkClick r:id="rId4" action="ppaction://hlinksldjump"/>
            </p:cNvPr>
            <p:cNvSpPr/>
            <p:nvPr/>
          </p:nvSpPr>
          <p:spPr>
            <a:xfrm rot="17844128">
              <a:off x="4560062" y="229612"/>
              <a:ext cx="3059608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68144" y="836712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1</a:t>
              </a:r>
              <a:endParaRPr lang="ru-RU" sz="4800" b="1" dirty="0"/>
            </a:p>
          </p:txBody>
        </p:sp>
      </p:grpSp>
      <p:grpSp>
        <p:nvGrpSpPr>
          <p:cNvPr id="20" name="Группа 21"/>
          <p:cNvGrpSpPr/>
          <p:nvPr/>
        </p:nvGrpSpPr>
        <p:grpSpPr>
          <a:xfrm>
            <a:off x="5066006" y="3819425"/>
            <a:ext cx="1910772" cy="3355323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0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96136" y="501317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3</a:t>
              </a:r>
              <a:endParaRPr lang="ru-RU" sz="4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3226370"/>
          </a:xfrm>
        </p:spPr>
        <p:txBody>
          <a:bodyPr/>
          <a:lstStyle/>
          <a:p>
            <a:r>
              <a:rPr lang="ru-RU" b="1" dirty="0" smtClean="0"/>
              <a:t>3. Почему </a:t>
            </a:r>
            <a:r>
              <a:rPr lang="ru-RU" b="1" dirty="0" err="1" smtClean="0"/>
              <a:t>Троекуров</a:t>
            </a:r>
            <a:r>
              <a:rPr lang="ru-RU" b="1" dirty="0" smtClean="0"/>
              <a:t>, надменный в отношениях с другими людьми, уважал Дубровского?</a:t>
            </a:r>
            <a:endParaRPr lang="ru-RU" dirty="0"/>
          </a:p>
        </p:txBody>
      </p:sp>
      <p:sp>
        <p:nvSpPr>
          <p:cNvPr id="3" name="Солнце 2"/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872" y="2204864"/>
            <a:ext cx="2376264" cy="20882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А.С.Пушкин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«Дубровский»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1 глава</a:t>
            </a:r>
            <a:endParaRPr lang="ru-RU" b="1" dirty="0">
              <a:solidFill>
                <a:srgbClr val="663300"/>
              </a:solidFill>
            </a:endParaRPr>
          </a:p>
        </p:txBody>
      </p:sp>
      <p:grpSp>
        <p:nvGrpSpPr>
          <p:cNvPr id="2" name="Группа 22"/>
          <p:cNvGrpSpPr/>
          <p:nvPr/>
        </p:nvGrpSpPr>
        <p:grpSpPr>
          <a:xfrm>
            <a:off x="5580112" y="2420888"/>
            <a:ext cx="3563888" cy="1872208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92280" y="292494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2</a:t>
              </a:r>
              <a:endParaRPr lang="ru-RU" sz="4800" b="1" dirty="0"/>
            </a:p>
          </p:txBody>
        </p:sp>
      </p:grpSp>
      <p:grpSp>
        <p:nvGrpSpPr>
          <p:cNvPr id="9" name="Группа 20"/>
          <p:cNvGrpSpPr/>
          <p:nvPr/>
        </p:nvGrpSpPr>
        <p:grpSpPr>
          <a:xfrm>
            <a:off x="1998093" y="3836428"/>
            <a:ext cx="2077391" cy="3248600"/>
            <a:chOff x="1998093" y="3836428"/>
            <a:chExt cx="2077391" cy="3248600"/>
          </a:xfrm>
        </p:grpSpPr>
        <p:sp>
          <p:nvSpPr>
            <p:cNvPr id="8" name="Овал 7">
              <a:hlinkClick r:id="" action="ppaction://noaction"/>
            </p:cNvPr>
            <p:cNvSpPr/>
            <p:nvPr/>
          </p:nvSpPr>
          <p:spPr>
            <a:xfrm rot="18275178">
              <a:off x="1412489" y="4422032"/>
              <a:ext cx="3248600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99792" y="5085184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4</a:t>
              </a:r>
              <a:endParaRPr lang="ru-RU" sz="4800" b="1" dirty="0"/>
            </a:p>
          </p:txBody>
        </p:sp>
      </p:grpSp>
      <p:grpSp>
        <p:nvGrpSpPr>
          <p:cNvPr id="10" name="Группа 19"/>
          <p:cNvGrpSpPr/>
          <p:nvPr/>
        </p:nvGrpSpPr>
        <p:grpSpPr>
          <a:xfrm>
            <a:off x="0" y="2420888"/>
            <a:ext cx="3491880" cy="1774468"/>
            <a:chOff x="0" y="2420888"/>
            <a:chExt cx="3491880" cy="1774468"/>
          </a:xfrm>
        </p:grpSpPr>
        <p:sp>
          <p:nvSpPr>
            <p:cNvPr id="7" name="Овал 6">
              <a:hlinkClick r:id="rId2" action="ppaction://hlinksldjump"/>
            </p:cNvPr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75656" y="285293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5</a:t>
              </a:r>
              <a:endParaRPr lang="ru-RU" sz="4800" b="1" dirty="0"/>
            </a:p>
          </p:txBody>
        </p:sp>
      </p:grpSp>
      <p:grpSp>
        <p:nvGrpSpPr>
          <p:cNvPr id="18" name="Группа 18"/>
          <p:cNvGrpSpPr/>
          <p:nvPr/>
        </p:nvGrpSpPr>
        <p:grpSpPr>
          <a:xfrm>
            <a:off x="2097079" y="-221978"/>
            <a:ext cx="1850622" cy="3057079"/>
            <a:chOff x="2097079" y="-221978"/>
            <a:chExt cx="1850622" cy="3057079"/>
          </a:xfrm>
        </p:grpSpPr>
        <p:sp>
          <p:nvSpPr>
            <p:cNvPr id="5" name="Овал 4">
              <a:hlinkClick r:id="rId3" action="ppaction://hlinksldjump"/>
            </p:cNvPr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71800" y="908720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6</a:t>
              </a:r>
              <a:endParaRPr lang="ru-RU" sz="4800" b="1" dirty="0"/>
            </a:p>
          </p:txBody>
        </p:sp>
      </p:grpSp>
      <p:grpSp>
        <p:nvGrpSpPr>
          <p:cNvPr id="19" name="Группа 17"/>
          <p:cNvGrpSpPr/>
          <p:nvPr/>
        </p:nvGrpSpPr>
        <p:grpSpPr>
          <a:xfrm>
            <a:off x="5101765" y="-312091"/>
            <a:ext cx="1976201" cy="3059608"/>
            <a:chOff x="5101765" y="-312091"/>
            <a:chExt cx="1976201" cy="3059608"/>
          </a:xfrm>
        </p:grpSpPr>
        <p:sp>
          <p:nvSpPr>
            <p:cNvPr id="4" name="Овал 3">
              <a:hlinkClick r:id="rId4" action="ppaction://hlinksldjump"/>
            </p:cNvPr>
            <p:cNvSpPr/>
            <p:nvPr/>
          </p:nvSpPr>
          <p:spPr>
            <a:xfrm rot="17844128">
              <a:off x="4560062" y="229612"/>
              <a:ext cx="3059608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68144" y="836712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1</a:t>
              </a:r>
              <a:endParaRPr lang="ru-RU" sz="4800" b="1" dirty="0"/>
            </a:p>
          </p:txBody>
        </p:sp>
      </p:grpSp>
      <p:grpSp>
        <p:nvGrpSpPr>
          <p:cNvPr id="20" name="Группа 21"/>
          <p:cNvGrpSpPr/>
          <p:nvPr/>
        </p:nvGrpSpPr>
        <p:grpSpPr>
          <a:xfrm>
            <a:off x="5066006" y="3819425"/>
            <a:ext cx="1910772" cy="3355323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0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96136" y="5013176"/>
              <a:ext cx="4972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/>
                <a:t>3</a:t>
              </a:r>
              <a:endParaRPr lang="ru-RU" sz="4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rgbClr val="FFC000"/>
            </a:gs>
            <a:gs pos="100000">
              <a:srgbClr val="00B050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3514402"/>
          </a:xfrm>
        </p:spPr>
        <p:txBody>
          <a:bodyPr/>
          <a:lstStyle/>
          <a:p>
            <a:r>
              <a:rPr lang="ru-RU" b="1" dirty="0" smtClean="0"/>
              <a:t>4. Проанализируйте сцену, которая послужила причиной ссоры между </a:t>
            </a:r>
            <a:r>
              <a:rPr lang="ru-RU" b="1" dirty="0" err="1" smtClean="0"/>
              <a:t>Троекуровым</a:t>
            </a:r>
            <a:r>
              <a:rPr lang="ru-RU" b="1" dirty="0" smtClean="0"/>
              <a:t> и Дубровским.</a:t>
            </a: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>
                <a:alpha val="86000"/>
              </a:srgbClr>
            </a:gs>
            <a:gs pos="100000">
              <a:srgbClr val="663012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4090466"/>
          </a:xfrm>
        </p:spPr>
        <p:txBody>
          <a:bodyPr/>
          <a:lstStyle/>
          <a:p>
            <a:r>
              <a:rPr lang="ru-RU" b="1" dirty="0" smtClean="0"/>
              <a:t>5. Какие черты характера Дубровского проявляются </a:t>
            </a:r>
            <a:r>
              <a:rPr lang="ru-RU" b="1" smtClean="0"/>
              <a:t>в случае </a:t>
            </a:r>
            <a:r>
              <a:rPr lang="ru-RU" b="1" dirty="0" smtClean="0"/>
              <a:t>на псарне?</a:t>
            </a: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740352" y="5877272"/>
            <a:ext cx="1080120" cy="692696"/>
          </a:xfrm>
          <a:prstGeom prst="su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192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2. Чем занимался Троекуров, как проводил время? Что давала ему власть?</vt:lpstr>
      <vt:lpstr>Презентация PowerPoint</vt:lpstr>
      <vt:lpstr>3. Почему Троекуров, надменный в отношениях с другими людьми, уважал Дубровского?</vt:lpstr>
      <vt:lpstr>Презентация PowerPoint</vt:lpstr>
      <vt:lpstr>4. Проанализируйте сцену, которая послужила причиной ссоры между Троекуровым и Дубровским.</vt:lpstr>
      <vt:lpstr>5. Какие черты характера Дубровского проявляются в случае на псарне?</vt:lpstr>
      <vt:lpstr>6. Мог ли Троекуров попытаться сгладить конфликт? Как для этого ему следовало поступить?</vt:lpstr>
      <vt:lpstr> 1. С кем из героев мы знакомимся в первой главе произведения? Что мы узнаём об их жизни?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Осипова Лилия Фаритовна</cp:lastModifiedBy>
  <cp:revision>25</cp:revision>
  <dcterms:created xsi:type="dcterms:W3CDTF">2012-10-28T18:48:12Z</dcterms:created>
  <dcterms:modified xsi:type="dcterms:W3CDTF">2013-03-01T08:59:08Z</dcterms:modified>
</cp:coreProperties>
</file>